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0" r:id="rId3"/>
    <p:sldId id="262" r:id="rId4"/>
    <p:sldId id="332" r:id="rId5"/>
    <p:sldId id="331" r:id="rId6"/>
    <p:sldId id="329" r:id="rId7"/>
    <p:sldId id="299" r:id="rId8"/>
    <p:sldId id="333" r:id="rId9"/>
    <p:sldId id="334" r:id="rId10"/>
    <p:sldId id="335" r:id="rId11"/>
    <p:sldId id="347" r:id="rId12"/>
    <p:sldId id="306" r:id="rId13"/>
    <p:sldId id="342" r:id="rId14"/>
    <p:sldId id="343" r:id="rId15"/>
    <p:sldId id="341" r:id="rId16"/>
    <p:sldId id="346" r:id="rId17"/>
    <p:sldId id="316" r:id="rId18"/>
    <p:sldId id="32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91993"/>
    <a:srgbClr val="FF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8" autoAdjust="0"/>
    <p:restoredTop sz="89843" autoAdjust="0"/>
  </p:normalViewPr>
  <p:slideViewPr>
    <p:cSldViewPr>
      <p:cViewPr varScale="1">
        <p:scale>
          <a:sx n="82" d="100"/>
          <a:sy n="8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E77CC-7F73-433B-9838-192FB929F834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FEEBD70-6BBB-4EC6-A262-2D7C568CFE85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Ребенок</a:t>
          </a:r>
          <a:endParaRPr lang="ru-RU" dirty="0">
            <a:latin typeface="Arial Black" pitchFamily="34" charset="0"/>
          </a:endParaRPr>
        </a:p>
      </dgm:t>
    </dgm:pt>
    <dgm:pt modelId="{BCAE2874-3F4E-424E-A05D-1BBAC29FD388}" type="parTrans" cxnId="{F945100C-B43F-4F28-8CA7-108075C1DAF1}">
      <dgm:prSet/>
      <dgm:spPr/>
      <dgm:t>
        <a:bodyPr/>
        <a:lstStyle/>
        <a:p>
          <a:endParaRPr lang="ru-RU"/>
        </a:p>
      </dgm:t>
    </dgm:pt>
    <dgm:pt modelId="{5BEEE26A-91FA-4542-B673-870C797AE045}" type="sibTrans" cxnId="{F945100C-B43F-4F28-8CA7-108075C1DAF1}">
      <dgm:prSet/>
      <dgm:spPr/>
      <dgm:t>
        <a:bodyPr/>
        <a:lstStyle/>
        <a:p>
          <a:endParaRPr lang="ru-RU"/>
        </a:p>
      </dgm:t>
    </dgm:pt>
    <dgm:pt modelId="{F25C3A8A-6DEF-47FD-9ACE-A2B91C791F50}">
      <dgm:prSet phldrT="[Текст]" custT="1"/>
      <dgm:spPr/>
      <dgm:t>
        <a:bodyPr/>
        <a:lstStyle/>
        <a:p>
          <a:r>
            <a:rPr lang="ru-RU" sz="1600" b="1" dirty="0" smtClean="0">
              <a:latin typeface="Arial Black" pitchFamily="34" charset="0"/>
            </a:rPr>
            <a:t>Познание</a:t>
          </a:r>
          <a:endParaRPr lang="ru-RU" sz="1600" b="1" dirty="0">
            <a:latin typeface="Arial Black" pitchFamily="34" charset="0"/>
          </a:endParaRPr>
        </a:p>
      </dgm:t>
    </dgm:pt>
    <dgm:pt modelId="{869307BA-D13D-43A6-91FE-8A90074DE5A7}" type="parTrans" cxnId="{5A7A0FEE-3238-4164-B11C-5A72F8B828CA}">
      <dgm:prSet/>
      <dgm:spPr/>
      <dgm:t>
        <a:bodyPr/>
        <a:lstStyle/>
        <a:p>
          <a:endParaRPr lang="ru-RU"/>
        </a:p>
      </dgm:t>
    </dgm:pt>
    <dgm:pt modelId="{ADC7D7B9-48C1-461D-9168-F810D5022230}" type="sibTrans" cxnId="{5A7A0FEE-3238-4164-B11C-5A72F8B828CA}">
      <dgm:prSet/>
      <dgm:spPr/>
      <dgm:t>
        <a:bodyPr/>
        <a:lstStyle/>
        <a:p>
          <a:endParaRPr lang="ru-RU"/>
        </a:p>
      </dgm:t>
    </dgm:pt>
    <dgm:pt modelId="{5CE0DD72-E4D5-48BF-8F44-A80FDC8A4E45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Творчество</a:t>
          </a:r>
          <a:endParaRPr lang="ru-RU" dirty="0">
            <a:latin typeface="Arial Black" pitchFamily="34" charset="0"/>
          </a:endParaRPr>
        </a:p>
      </dgm:t>
    </dgm:pt>
    <dgm:pt modelId="{0FCF52F9-887F-4316-8E9A-84F6F37149DE}" type="parTrans" cxnId="{95564E32-3687-4851-A241-9E0A5D627662}">
      <dgm:prSet/>
      <dgm:spPr/>
      <dgm:t>
        <a:bodyPr/>
        <a:lstStyle/>
        <a:p>
          <a:endParaRPr lang="ru-RU"/>
        </a:p>
      </dgm:t>
    </dgm:pt>
    <dgm:pt modelId="{CA0BD5A0-576D-4861-9DA3-6C4A041B03C9}" type="sibTrans" cxnId="{95564E32-3687-4851-A241-9E0A5D627662}">
      <dgm:prSet/>
      <dgm:spPr/>
      <dgm:t>
        <a:bodyPr/>
        <a:lstStyle/>
        <a:p>
          <a:endParaRPr lang="ru-RU"/>
        </a:p>
      </dgm:t>
    </dgm:pt>
    <dgm:pt modelId="{9ABA84B6-29F8-42BF-9DEE-3E40F996B49F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Общение</a:t>
          </a:r>
          <a:endParaRPr lang="ru-RU" b="1" dirty="0">
            <a:latin typeface="Arial Black" pitchFamily="34" charset="0"/>
          </a:endParaRPr>
        </a:p>
      </dgm:t>
    </dgm:pt>
    <dgm:pt modelId="{C47E957F-5B6D-42E0-96C6-EA2B82D59EB1}" type="parTrans" cxnId="{ACA2071C-AC7E-4010-9944-08F321FE0063}">
      <dgm:prSet/>
      <dgm:spPr/>
      <dgm:t>
        <a:bodyPr/>
        <a:lstStyle/>
        <a:p>
          <a:endParaRPr lang="ru-RU"/>
        </a:p>
      </dgm:t>
    </dgm:pt>
    <dgm:pt modelId="{7FB61A5E-089F-4CC7-BFBB-5F031614901F}" type="sibTrans" cxnId="{ACA2071C-AC7E-4010-9944-08F321FE0063}">
      <dgm:prSet/>
      <dgm:spPr/>
      <dgm:t>
        <a:bodyPr/>
        <a:lstStyle/>
        <a:p>
          <a:endParaRPr lang="ru-RU"/>
        </a:p>
      </dgm:t>
    </dgm:pt>
    <dgm:pt modelId="{047CB268-CBD8-4F6D-B2D2-66F8CFFA3F52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Самостоятельность</a:t>
          </a:r>
          <a:endParaRPr lang="ru-RU" b="1" dirty="0">
            <a:latin typeface="Arial Black" pitchFamily="34" charset="0"/>
          </a:endParaRPr>
        </a:p>
      </dgm:t>
    </dgm:pt>
    <dgm:pt modelId="{1740A905-9808-4C5B-B048-D5FBA3077048}" type="parTrans" cxnId="{B73C7BDC-A2EB-4919-8EDD-A3325B649265}">
      <dgm:prSet/>
      <dgm:spPr/>
      <dgm:t>
        <a:bodyPr/>
        <a:lstStyle/>
        <a:p>
          <a:endParaRPr lang="ru-RU"/>
        </a:p>
      </dgm:t>
    </dgm:pt>
    <dgm:pt modelId="{4459B691-0CA5-4CA5-AC76-D5FE6A60862F}" type="sibTrans" cxnId="{B73C7BDC-A2EB-4919-8EDD-A3325B649265}">
      <dgm:prSet/>
      <dgm:spPr/>
      <dgm:t>
        <a:bodyPr/>
        <a:lstStyle/>
        <a:p>
          <a:endParaRPr lang="ru-RU"/>
        </a:p>
      </dgm:t>
    </dgm:pt>
    <dgm:pt modelId="{9FBAF61D-AC16-4101-89EE-2232980F603B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Двигательная активность</a:t>
          </a:r>
          <a:endParaRPr lang="ru-RU" dirty="0">
            <a:latin typeface="Arial Black" pitchFamily="34" charset="0"/>
          </a:endParaRPr>
        </a:p>
      </dgm:t>
    </dgm:pt>
    <dgm:pt modelId="{EBA9106F-41FE-4AA5-AF26-29E8C61E7A03}" type="parTrans" cxnId="{040DA4AA-BBEF-4FA5-AEE5-90C5F3F0F5DC}">
      <dgm:prSet/>
      <dgm:spPr/>
      <dgm:t>
        <a:bodyPr/>
        <a:lstStyle/>
        <a:p>
          <a:endParaRPr lang="ru-RU"/>
        </a:p>
      </dgm:t>
    </dgm:pt>
    <dgm:pt modelId="{6FEBCBBA-9751-477C-A293-4123E6E71FDF}" type="sibTrans" cxnId="{040DA4AA-BBEF-4FA5-AEE5-90C5F3F0F5DC}">
      <dgm:prSet/>
      <dgm:spPr/>
      <dgm:t>
        <a:bodyPr/>
        <a:lstStyle/>
        <a:p>
          <a:endParaRPr lang="ru-RU"/>
        </a:p>
      </dgm:t>
    </dgm:pt>
    <dgm:pt modelId="{B8C75DFE-166C-4A21-A35B-79CE39B0CDA6}" type="pres">
      <dgm:prSet presAssocID="{DBBE77CC-7F73-433B-9838-192FB929F8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3F8B0-514C-459E-B73E-499E8E1B2AE1}" type="pres">
      <dgm:prSet presAssocID="{3FEEBD70-6BBB-4EC6-A262-2D7C568CFE85}" presName="centerShape" presStyleLbl="node0" presStyleIdx="0" presStyleCnt="1" custLinFactNeighborX="3175" custLinFactNeighborY="-613"/>
      <dgm:spPr/>
      <dgm:t>
        <a:bodyPr/>
        <a:lstStyle/>
        <a:p>
          <a:endParaRPr lang="ru-RU"/>
        </a:p>
      </dgm:t>
    </dgm:pt>
    <dgm:pt modelId="{E991882B-C836-403D-B7F8-683D3CBC5B0F}" type="pres">
      <dgm:prSet presAssocID="{F25C3A8A-6DEF-47FD-9ACE-A2B91C791F50}" presName="node" presStyleLbl="node1" presStyleIdx="0" presStyleCnt="5" custScaleX="199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A199B-6EB1-48B7-B9DF-37A6CE2697A6}" type="pres">
      <dgm:prSet presAssocID="{F25C3A8A-6DEF-47FD-9ACE-A2B91C791F50}" presName="dummy" presStyleCnt="0"/>
      <dgm:spPr/>
    </dgm:pt>
    <dgm:pt modelId="{5D258BD1-915B-444C-A19D-183C148156A5}" type="pres">
      <dgm:prSet presAssocID="{ADC7D7B9-48C1-461D-9168-F810D502223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E883B5E-78D6-4A21-8E5A-0A7694A0BEEB}" type="pres">
      <dgm:prSet presAssocID="{5CE0DD72-E4D5-48BF-8F44-A80FDC8A4E45}" presName="node" presStyleLbl="node1" presStyleIdx="1" presStyleCnt="5" custScaleX="204245" custRadScaleRad="129357" custRadScaleInc="16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5E68B-21BB-43A0-813B-9354A2F2302F}" type="pres">
      <dgm:prSet presAssocID="{5CE0DD72-E4D5-48BF-8F44-A80FDC8A4E45}" presName="dummy" presStyleCnt="0"/>
      <dgm:spPr/>
    </dgm:pt>
    <dgm:pt modelId="{6E55E467-6841-4944-9DC4-9A1B908DB3EE}" type="pres">
      <dgm:prSet presAssocID="{CA0BD5A0-576D-4861-9DA3-6C4A041B03C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068383D-61BE-45C4-A67F-EE2B83176788}" type="pres">
      <dgm:prSet presAssocID="{9ABA84B6-29F8-42BF-9DEE-3E40F996B49F}" presName="node" presStyleLbl="node1" presStyleIdx="2" presStyleCnt="5" custScaleX="218192" custRadScaleRad="116811" custRadScaleInc="-5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3BAC8-AF2C-4F0A-BF88-4BEA59F19DC1}" type="pres">
      <dgm:prSet presAssocID="{9ABA84B6-29F8-42BF-9DEE-3E40F996B49F}" presName="dummy" presStyleCnt="0"/>
      <dgm:spPr/>
    </dgm:pt>
    <dgm:pt modelId="{6E7D3D15-2B1F-4887-A111-6E17DE44E18F}" type="pres">
      <dgm:prSet presAssocID="{7FB61A5E-089F-4CC7-BFBB-5F031614901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9990BF1-B347-4534-BCF2-1287EE65347A}" type="pres">
      <dgm:prSet presAssocID="{047CB268-CBD8-4F6D-B2D2-66F8CFFA3F52}" presName="node" presStyleLbl="node1" presStyleIdx="3" presStyleCnt="5" custScaleX="245929" custRadScaleRad="111847" custRadScaleInc="47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2B072-7306-44F6-973C-A950BDFEA01E}" type="pres">
      <dgm:prSet presAssocID="{047CB268-CBD8-4F6D-B2D2-66F8CFFA3F52}" presName="dummy" presStyleCnt="0"/>
      <dgm:spPr/>
    </dgm:pt>
    <dgm:pt modelId="{54B262C8-E603-424E-B7D1-35B7FB11D702}" type="pres">
      <dgm:prSet presAssocID="{4459B691-0CA5-4CA5-AC76-D5FE6A60862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172272C-2C49-4D7A-964C-B2FA538BECCC}" type="pres">
      <dgm:prSet presAssocID="{9FBAF61D-AC16-4101-89EE-2232980F603B}" presName="node" presStyleLbl="node1" presStyleIdx="4" presStyleCnt="5" custScaleX="211668" custRadScaleRad="125390" custRadScaleInc="-14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B34F-0993-4D81-806E-E5A5C1FC0EBF}" type="pres">
      <dgm:prSet presAssocID="{9FBAF61D-AC16-4101-89EE-2232980F603B}" presName="dummy" presStyleCnt="0"/>
      <dgm:spPr/>
    </dgm:pt>
    <dgm:pt modelId="{067B6288-CE26-4B0F-A75C-F54BDCF6E427}" type="pres">
      <dgm:prSet presAssocID="{6FEBCBBA-9751-477C-A293-4123E6E71FD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F4EBD83-7BA7-4276-BB42-BA2A3C2CCF36}" type="presOf" srcId="{047CB268-CBD8-4F6D-B2D2-66F8CFFA3F52}" destId="{19990BF1-B347-4534-BCF2-1287EE65347A}" srcOrd="0" destOrd="0" presId="urn:microsoft.com/office/officeart/2005/8/layout/radial6"/>
    <dgm:cxn modelId="{98A9F171-25FE-42F6-8EF0-558E221E9484}" type="presOf" srcId="{F25C3A8A-6DEF-47FD-9ACE-A2B91C791F50}" destId="{E991882B-C836-403D-B7F8-683D3CBC5B0F}" srcOrd="0" destOrd="0" presId="urn:microsoft.com/office/officeart/2005/8/layout/radial6"/>
    <dgm:cxn modelId="{F391B2D3-B97B-4E88-ACF4-45892C842EA3}" type="presOf" srcId="{7FB61A5E-089F-4CC7-BFBB-5F031614901F}" destId="{6E7D3D15-2B1F-4887-A111-6E17DE44E18F}" srcOrd="0" destOrd="0" presId="urn:microsoft.com/office/officeart/2005/8/layout/radial6"/>
    <dgm:cxn modelId="{B73C7BDC-A2EB-4919-8EDD-A3325B649265}" srcId="{3FEEBD70-6BBB-4EC6-A262-2D7C568CFE85}" destId="{047CB268-CBD8-4F6D-B2D2-66F8CFFA3F52}" srcOrd="3" destOrd="0" parTransId="{1740A905-9808-4C5B-B048-D5FBA3077048}" sibTransId="{4459B691-0CA5-4CA5-AC76-D5FE6A60862F}"/>
    <dgm:cxn modelId="{95564E32-3687-4851-A241-9E0A5D627662}" srcId="{3FEEBD70-6BBB-4EC6-A262-2D7C568CFE85}" destId="{5CE0DD72-E4D5-48BF-8F44-A80FDC8A4E45}" srcOrd="1" destOrd="0" parTransId="{0FCF52F9-887F-4316-8E9A-84F6F37149DE}" sibTransId="{CA0BD5A0-576D-4861-9DA3-6C4A041B03C9}"/>
    <dgm:cxn modelId="{5A7A0FEE-3238-4164-B11C-5A72F8B828CA}" srcId="{3FEEBD70-6BBB-4EC6-A262-2D7C568CFE85}" destId="{F25C3A8A-6DEF-47FD-9ACE-A2B91C791F50}" srcOrd="0" destOrd="0" parTransId="{869307BA-D13D-43A6-91FE-8A90074DE5A7}" sibTransId="{ADC7D7B9-48C1-461D-9168-F810D5022230}"/>
    <dgm:cxn modelId="{27648731-02CD-488C-9124-0DA7454B567B}" type="presOf" srcId="{ADC7D7B9-48C1-461D-9168-F810D5022230}" destId="{5D258BD1-915B-444C-A19D-183C148156A5}" srcOrd="0" destOrd="0" presId="urn:microsoft.com/office/officeart/2005/8/layout/radial6"/>
    <dgm:cxn modelId="{2FEAD134-04F8-4E0F-898E-EA2F069F987F}" type="presOf" srcId="{5CE0DD72-E4D5-48BF-8F44-A80FDC8A4E45}" destId="{2E883B5E-78D6-4A21-8E5A-0A7694A0BEEB}" srcOrd="0" destOrd="0" presId="urn:microsoft.com/office/officeart/2005/8/layout/radial6"/>
    <dgm:cxn modelId="{815C5711-DA5E-4EBC-8865-B3C5AEF87A13}" type="presOf" srcId="{DBBE77CC-7F73-433B-9838-192FB929F834}" destId="{B8C75DFE-166C-4A21-A35B-79CE39B0CDA6}" srcOrd="0" destOrd="0" presId="urn:microsoft.com/office/officeart/2005/8/layout/radial6"/>
    <dgm:cxn modelId="{040DA4AA-BBEF-4FA5-AEE5-90C5F3F0F5DC}" srcId="{3FEEBD70-6BBB-4EC6-A262-2D7C568CFE85}" destId="{9FBAF61D-AC16-4101-89EE-2232980F603B}" srcOrd="4" destOrd="0" parTransId="{EBA9106F-41FE-4AA5-AF26-29E8C61E7A03}" sibTransId="{6FEBCBBA-9751-477C-A293-4123E6E71FDF}"/>
    <dgm:cxn modelId="{7CF3FE13-64C1-47C6-8696-038C5F978FE3}" type="presOf" srcId="{9FBAF61D-AC16-4101-89EE-2232980F603B}" destId="{8172272C-2C49-4D7A-964C-B2FA538BECCC}" srcOrd="0" destOrd="0" presId="urn:microsoft.com/office/officeart/2005/8/layout/radial6"/>
    <dgm:cxn modelId="{787C3AF9-D3FF-4707-A46B-513031C14ACD}" type="presOf" srcId="{CA0BD5A0-576D-4861-9DA3-6C4A041B03C9}" destId="{6E55E467-6841-4944-9DC4-9A1B908DB3EE}" srcOrd="0" destOrd="0" presId="urn:microsoft.com/office/officeart/2005/8/layout/radial6"/>
    <dgm:cxn modelId="{F9ABEDE3-FD50-4A05-B8A6-30075BB88AC7}" type="presOf" srcId="{9ABA84B6-29F8-42BF-9DEE-3E40F996B49F}" destId="{8068383D-61BE-45C4-A67F-EE2B83176788}" srcOrd="0" destOrd="0" presId="urn:microsoft.com/office/officeart/2005/8/layout/radial6"/>
    <dgm:cxn modelId="{ACA2071C-AC7E-4010-9944-08F321FE0063}" srcId="{3FEEBD70-6BBB-4EC6-A262-2D7C568CFE85}" destId="{9ABA84B6-29F8-42BF-9DEE-3E40F996B49F}" srcOrd="2" destOrd="0" parTransId="{C47E957F-5B6D-42E0-96C6-EA2B82D59EB1}" sibTransId="{7FB61A5E-089F-4CC7-BFBB-5F031614901F}"/>
    <dgm:cxn modelId="{F945100C-B43F-4F28-8CA7-108075C1DAF1}" srcId="{DBBE77CC-7F73-433B-9838-192FB929F834}" destId="{3FEEBD70-6BBB-4EC6-A262-2D7C568CFE85}" srcOrd="0" destOrd="0" parTransId="{BCAE2874-3F4E-424E-A05D-1BBAC29FD388}" sibTransId="{5BEEE26A-91FA-4542-B673-870C797AE045}"/>
    <dgm:cxn modelId="{2DAADB03-95B0-4F0E-8569-9D223F591905}" type="presOf" srcId="{6FEBCBBA-9751-477C-A293-4123E6E71FDF}" destId="{067B6288-CE26-4B0F-A75C-F54BDCF6E427}" srcOrd="0" destOrd="0" presId="urn:microsoft.com/office/officeart/2005/8/layout/radial6"/>
    <dgm:cxn modelId="{2B60EB8E-CE47-43FA-A2A0-91B770E46072}" type="presOf" srcId="{3FEEBD70-6BBB-4EC6-A262-2D7C568CFE85}" destId="{C1C3F8B0-514C-459E-B73E-499E8E1B2AE1}" srcOrd="0" destOrd="0" presId="urn:microsoft.com/office/officeart/2005/8/layout/radial6"/>
    <dgm:cxn modelId="{DC68D7CA-E90C-4C99-8428-81F2F2E1642A}" type="presOf" srcId="{4459B691-0CA5-4CA5-AC76-D5FE6A60862F}" destId="{54B262C8-E603-424E-B7D1-35B7FB11D702}" srcOrd="0" destOrd="0" presId="urn:microsoft.com/office/officeart/2005/8/layout/radial6"/>
    <dgm:cxn modelId="{8D3F4774-8463-468D-B3C8-7C8617DA3B54}" type="presParOf" srcId="{B8C75DFE-166C-4A21-A35B-79CE39B0CDA6}" destId="{C1C3F8B0-514C-459E-B73E-499E8E1B2AE1}" srcOrd="0" destOrd="0" presId="urn:microsoft.com/office/officeart/2005/8/layout/radial6"/>
    <dgm:cxn modelId="{918B134E-F782-40D2-8621-9FC3D1E09308}" type="presParOf" srcId="{B8C75DFE-166C-4A21-A35B-79CE39B0CDA6}" destId="{E991882B-C836-403D-B7F8-683D3CBC5B0F}" srcOrd="1" destOrd="0" presId="urn:microsoft.com/office/officeart/2005/8/layout/radial6"/>
    <dgm:cxn modelId="{228D05BC-E8D9-4C44-A0C4-81A3C56B1FDA}" type="presParOf" srcId="{B8C75DFE-166C-4A21-A35B-79CE39B0CDA6}" destId="{5A3A199B-6EB1-48B7-B9DF-37A6CE2697A6}" srcOrd="2" destOrd="0" presId="urn:microsoft.com/office/officeart/2005/8/layout/radial6"/>
    <dgm:cxn modelId="{44EC79EA-EFD9-46BC-975F-B414F6D62B19}" type="presParOf" srcId="{B8C75DFE-166C-4A21-A35B-79CE39B0CDA6}" destId="{5D258BD1-915B-444C-A19D-183C148156A5}" srcOrd="3" destOrd="0" presId="urn:microsoft.com/office/officeart/2005/8/layout/radial6"/>
    <dgm:cxn modelId="{2C2055EE-02FD-4E2A-B978-D03F51CE56BF}" type="presParOf" srcId="{B8C75DFE-166C-4A21-A35B-79CE39B0CDA6}" destId="{2E883B5E-78D6-4A21-8E5A-0A7694A0BEEB}" srcOrd="4" destOrd="0" presId="urn:microsoft.com/office/officeart/2005/8/layout/radial6"/>
    <dgm:cxn modelId="{B43D856F-E1D2-4514-A9E8-E0AD59556F69}" type="presParOf" srcId="{B8C75DFE-166C-4A21-A35B-79CE39B0CDA6}" destId="{06D5E68B-21BB-43A0-813B-9354A2F2302F}" srcOrd="5" destOrd="0" presId="urn:microsoft.com/office/officeart/2005/8/layout/radial6"/>
    <dgm:cxn modelId="{0541E519-C5AE-4520-804C-2058A03E73D6}" type="presParOf" srcId="{B8C75DFE-166C-4A21-A35B-79CE39B0CDA6}" destId="{6E55E467-6841-4944-9DC4-9A1B908DB3EE}" srcOrd="6" destOrd="0" presId="urn:microsoft.com/office/officeart/2005/8/layout/radial6"/>
    <dgm:cxn modelId="{07AE198A-0DF4-4348-873F-D26877C0CEA7}" type="presParOf" srcId="{B8C75DFE-166C-4A21-A35B-79CE39B0CDA6}" destId="{8068383D-61BE-45C4-A67F-EE2B83176788}" srcOrd="7" destOrd="0" presId="urn:microsoft.com/office/officeart/2005/8/layout/radial6"/>
    <dgm:cxn modelId="{D506131A-082A-46EA-9CBB-0B2BE49D1F82}" type="presParOf" srcId="{B8C75DFE-166C-4A21-A35B-79CE39B0CDA6}" destId="{7783BAC8-AF2C-4F0A-BF88-4BEA59F19DC1}" srcOrd="8" destOrd="0" presId="urn:microsoft.com/office/officeart/2005/8/layout/radial6"/>
    <dgm:cxn modelId="{AD74E2AB-109B-4E68-A42C-D175DE85A5FA}" type="presParOf" srcId="{B8C75DFE-166C-4A21-A35B-79CE39B0CDA6}" destId="{6E7D3D15-2B1F-4887-A111-6E17DE44E18F}" srcOrd="9" destOrd="0" presId="urn:microsoft.com/office/officeart/2005/8/layout/radial6"/>
    <dgm:cxn modelId="{DDF565DD-472B-49D8-A43B-9DC9B242E33C}" type="presParOf" srcId="{B8C75DFE-166C-4A21-A35B-79CE39B0CDA6}" destId="{19990BF1-B347-4534-BCF2-1287EE65347A}" srcOrd="10" destOrd="0" presId="urn:microsoft.com/office/officeart/2005/8/layout/radial6"/>
    <dgm:cxn modelId="{2CE4C4FF-0EE0-4936-BAB8-57D5C56AB865}" type="presParOf" srcId="{B8C75DFE-166C-4A21-A35B-79CE39B0CDA6}" destId="{7A92B072-7306-44F6-973C-A950BDFEA01E}" srcOrd="11" destOrd="0" presId="urn:microsoft.com/office/officeart/2005/8/layout/radial6"/>
    <dgm:cxn modelId="{0B590661-EBC8-46F0-9217-61EB5161C06D}" type="presParOf" srcId="{B8C75DFE-166C-4A21-A35B-79CE39B0CDA6}" destId="{54B262C8-E603-424E-B7D1-35B7FB11D702}" srcOrd="12" destOrd="0" presId="urn:microsoft.com/office/officeart/2005/8/layout/radial6"/>
    <dgm:cxn modelId="{7AB4CC58-27D2-4880-9DCC-068127B19CED}" type="presParOf" srcId="{B8C75DFE-166C-4A21-A35B-79CE39B0CDA6}" destId="{8172272C-2C49-4D7A-964C-B2FA538BECCC}" srcOrd="13" destOrd="0" presId="urn:microsoft.com/office/officeart/2005/8/layout/radial6"/>
    <dgm:cxn modelId="{A5144F4D-FDD0-45CA-B281-C98BE4D03E05}" type="presParOf" srcId="{B8C75DFE-166C-4A21-A35B-79CE39B0CDA6}" destId="{AC3BB34F-0993-4D81-806E-E5A5C1FC0EBF}" srcOrd="14" destOrd="0" presId="urn:microsoft.com/office/officeart/2005/8/layout/radial6"/>
    <dgm:cxn modelId="{FBB54EF5-C1FE-421A-8219-3BC2059D1C62}" type="presParOf" srcId="{B8C75DFE-166C-4A21-A35B-79CE39B0CDA6}" destId="{067B6288-CE26-4B0F-A75C-F54BDCF6E427}" srcOrd="15" destOrd="0" presId="urn:microsoft.com/office/officeart/2005/8/layout/radial6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B6288-CE26-4B0F-A75C-F54BDCF6E427}">
      <dsp:nvSpPr>
        <dsp:cNvPr id="0" name=""/>
        <dsp:cNvSpPr/>
      </dsp:nvSpPr>
      <dsp:spPr>
        <a:xfrm>
          <a:off x="1811562" y="498284"/>
          <a:ext cx="3725867" cy="3725867"/>
        </a:xfrm>
        <a:prstGeom prst="blockArc">
          <a:avLst>
            <a:gd name="adj1" fmla="val 11772507"/>
            <a:gd name="adj2" fmla="val 17083623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262C8-E603-424E-B7D1-35B7FB11D702}">
      <dsp:nvSpPr>
        <dsp:cNvPr id="0" name=""/>
        <dsp:cNvSpPr/>
      </dsp:nvSpPr>
      <dsp:spPr>
        <a:xfrm>
          <a:off x="1825252" y="448572"/>
          <a:ext cx="3725867" cy="3725867"/>
        </a:xfrm>
        <a:prstGeom prst="blockArc">
          <a:avLst>
            <a:gd name="adj1" fmla="val 7515153"/>
            <a:gd name="adj2" fmla="val 11675091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D3D15-2B1F-4887-A111-6E17DE44E18F}">
      <dsp:nvSpPr>
        <dsp:cNvPr id="0" name=""/>
        <dsp:cNvSpPr/>
      </dsp:nvSpPr>
      <dsp:spPr>
        <a:xfrm>
          <a:off x="2334408" y="996798"/>
          <a:ext cx="3725867" cy="3725867"/>
        </a:xfrm>
        <a:prstGeom prst="blockArc">
          <a:avLst>
            <a:gd name="adj1" fmla="val 1861233"/>
            <a:gd name="adj2" fmla="val 8938781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5E467-6841-4944-9DC4-9A1B908DB3EE}">
      <dsp:nvSpPr>
        <dsp:cNvPr id="0" name=""/>
        <dsp:cNvSpPr/>
      </dsp:nvSpPr>
      <dsp:spPr>
        <a:xfrm>
          <a:off x="2805037" y="476569"/>
          <a:ext cx="3725867" cy="3725867"/>
        </a:xfrm>
        <a:prstGeom prst="blockArc">
          <a:avLst>
            <a:gd name="adj1" fmla="val 20670143"/>
            <a:gd name="adj2" fmla="val 3194884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8BD1-915B-444C-A19D-183C148156A5}">
      <dsp:nvSpPr>
        <dsp:cNvPr id="0" name=""/>
        <dsp:cNvSpPr/>
      </dsp:nvSpPr>
      <dsp:spPr>
        <a:xfrm>
          <a:off x="2805635" y="478720"/>
          <a:ext cx="3725867" cy="3725867"/>
        </a:xfrm>
        <a:prstGeom prst="blockArc">
          <a:avLst>
            <a:gd name="adj1" fmla="val 15181080"/>
            <a:gd name="adj2" fmla="val 20665924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F8B0-514C-459E-B73E-499E8E1B2AE1}">
      <dsp:nvSpPr>
        <dsp:cNvPr id="0" name=""/>
        <dsp:cNvSpPr/>
      </dsp:nvSpPr>
      <dsp:spPr>
        <a:xfrm>
          <a:off x="3394720" y="1540770"/>
          <a:ext cx="1715839" cy="17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 Black" pitchFamily="34" charset="0"/>
            </a:rPr>
            <a:t>Ребенок</a:t>
          </a:r>
          <a:endParaRPr lang="ru-RU" sz="1900" kern="1200" dirty="0">
            <a:latin typeface="Arial Black" pitchFamily="34" charset="0"/>
          </a:endParaRPr>
        </a:p>
      </dsp:txBody>
      <dsp:txXfrm>
        <a:off x="3394720" y="1540770"/>
        <a:ext cx="1715839" cy="1715839"/>
      </dsp:txXfrm>
    </dsp:sp>
    <dsp:sp modelId="{E991882B-C836-403D-B7F8-683D3CBC5B0F}">
      <dsp:nvSpPr>
        <dsp:cNvPr id="0" name=""/>
        <dsp:cNvSpPr/>
      </dsp:nvSpPr>
      <dsp:spPr>
        <a:xfrm>
          <a:off x="2937683" y="761"/>
          <a:ext cx="2398812" cy="1201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Black" pitchFamily="34" charset="0"/>
            </a:rPr>
            <a:t>Познание</a:t>
          </a:r>
          <a:endParaRPr lang="ru-RU" sz="1600" b="1" kern="1200" dirty="0">
            <a:latin typeface="Arial Black" pitchFamily="34" charset="0"/>
          </a:endParaRPr>
        </a:p>
      </dsp:txBody>
      <dsp:txXfrm>
        <a:off x="2937683" y="761"/>
        <a:ext cx="2398812" cy="1201087"/>
      </dsp:txXfrm>
    </dsp:sp>
    <dsp:sp modelId="{2E883B5E-78D6-4A21-8E5A-0A7694A0BEEB}">
      <dsp:nvSpPr>
        <dsp:cNvPr id="0" name=""/>
        <dsp:cNvSpPr/>
      </dsp:nvSpPr>
      <dsp:spPr>
        <a:xfrm>
          <a:off x="5194923" y="1252739"/>
          <a:ext cx="2453161" cy="1201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Творчество</a:t>
          </a:r>
          <a:endParaRPr lang="ru-RU" sz="1400" kern="1200" dirty="0">
            <a:latin typeface="Arial Black" pitchFamily="34" charset="0"/>
          </a:endParaRPr>
        </a:p>
      </dsp:txBody>
      <dsp:txXfrm>
        <a:off x="5194923" y="1252739"/>
        <a:ext cx="2453161" cy="1201087"/>
      </dsp:txXfrm>
    </dsp:sp>
    <dsp:sp modelId="{8068383D-61BE-45C4-A67F-EE2B83176788}">
      <dsp:nvSpPr>
        <dsp:cNvPr id="0" name=""/>
        <dsp:cNvSpPr/>
      </dsp:nvSpPr>
      <dsp:spPr>
        <a:xfrm>
          <a:off x="4446449" y="3196959"/>
          <a:ext cx="2620677" cy="12010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itchFamily="34" charset="0"/>
            </a:rPr>
            <a:t>Общение</a:t>
          </a:r>
          <a:endParaRPr lang="ru-RU" sz="1400" b="1" kern="1200" dirty="0">
            <a:latin typeface="Arial Black" pitchFamily="34" charset="0"/>
          </a:endParaRPr>
        </a:p>
      </dsp:txBody>
      <dsp:txXfrm>
        <a:off x="4446449" y="3196959"/>
        <a:ext cx="2620677" cy="1201087"/>
      </dsp:txXfrm>
    </dsp:sp>
    <dsp:sp modelId="{19990BF1-B347-4534-BCF2-1287EE65347A}">
      <dsp:nvSpPr>
        <dsp:cNvPr id="0" name=""/>
        <dsp:cNvSpPr/>
      </dsp:nvSpPr>
      <dsp:spPr>
        <a:xfrm>
          <a:off x="1160980" y="3196953"/>
          <a:ext cx="2953822" cy="1201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itchFamily="34" charset="0"/>
            </a:rPr>
            <a:t>Самостоятельность</a:t>
          </a:r>
          <a:endParaRPr lang="ru-RU" sz="1400" b="1" kern="1200" dirty="0">
            <a:latin typeface="Arial Black" pitchFamily="34" charset="0"/>
          </a:endParaRPr>
        </a:p>
      </dsp:txBody>
      <dsp:txXfrm>
        <a:off x="1160980" y="3196953"/>
        <a:ext cx="2953822" cy="1201087"/>
      </dsp:txXfrm>
    </dsp:sp>
    <dsp:sp modelId="{8172272C-2C49-4D7A-964C-B2FA538BECCC}">
      <dsp:nvSpPr>
        <dsp:cNvPr id="0" name=""/>
        <dsp:cNvSpPr/>
      </dsp:nvSpPr>
      <dsp:spPr>
        <a:xfrm>
          <a:off x="655970" y="1252738"/>
          <a:ext cx="2542318" cy="12010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Двигательная активность</a:t>
          </a:r>
          <a:endParaRPr lang="ru-RU" sz="1400" kern="1200" dirty="0">
            <a:latin typeface="Arial Black" pitchFamily="34" charset="0"/>
          </a:endParaRPr>
        </a:p>
      </dsp:txBody>
      <dsp:txXfrm>
        <a:off x="655970" y="1252738"/>
        <a:ext cx="2542318" cy="120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1600-1161-4FDE-9D64-7E0D1933A34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C520-5D53-4794-9F3B-DF67649A2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04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5589E5-7B23-4CAC-95DA-5B913911A886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63ACA5-3DEE-4975-A52A-F9670D41E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29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9061-1A8A-49A0-95B3-A54664517D9D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18B7-8349-4FA3-993F-11A1FE666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4584-D2DF-4AF9-82D9-2BF1A231E79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4E38-8B4A-46C8-9DAA-2A10AEC03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D323-D4B7-4D8A-84B5-E5009643FD7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9D87-611B-47A1-8C76-A6ABE00C5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DA0-D104-4828-BCCA-42BC8F092094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EDFD-818A-4A09-A83F-B5986F70C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8266-C29C-49C9-BC7A-F5288800AE3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11B9-97D4-470D-BE40-69961FB2D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7F40-0153-4782-850B-65A6174086B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16E2-8273-4242-B708-37562D829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96BA-78C4-497D-A558-FC97B026E8C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0346-64CB-4A97-A040-83944A318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6A6A-EA0D-42B1-A625-3C96F94A2DD0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4D1C-0432-4880-A17E-2839B6C62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6D1C-9135-4D6A-A85E-E93AAE6EC4BB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F0BE-D845-4B42-AB9A-0B662229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CE73-87B7-466E-94F0-A92EA1D77DF8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6A02-7D8D-4D12-81B9-9B0A21C94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BE00-337A-467D-A6B8-17D81150CE55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FF8D-9B2A-447D-AAB3-039EFB04E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3F9F-8E35-4F51-B096-14C3B045003D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4CA6-1876-4EB9-81BA-0BDB5D4F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97EE-6049-4EFB-AAED-3A9716F8C34C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80A9-9CAB-4CD4-A8C8-FF773D30C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4D8C5-BD5C-414E-8468-38D27BF59AB9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C2B5F-A9D3-40C4-893B-A223F836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357290" y="285729"/>
            <a:ext cx="6715172" cy="280076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предметно пространственной развивающей среды на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прогулочных участках</a:t>
            </a:r>
          </a:p>
          <a:p>
            <a:pPr lvl="1"/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МБДОУ №41 пос. </a:t>
            </a:r>
            <a:r>
              <a:rPr lang="ru-RU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Санболи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solidFill>
                  <a:srgbClr val="09199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800" i="1" dirty="0" smtClean="0">
                <a:solidFill>
                  <a:srgbClr val="09199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i="1" dirty="0" smtClean="0">
              <a:solidFill>
                <a:srgbClr val="0919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для презентации\IMG_20210707_093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5593254" cy="34290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92381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Экспериментальный  уголок овощевода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2303754" cy="21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Desktop\фото для презентации\IMG_20200706_100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3744416" cy="2808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6" name="Picture 4" descr="C:\Users\USER\Desktop\фото для презентации\IMG_20200706_100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71942"/>
            <a:ext cx="4032448" cy="2571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Валентина Владимиров\Desktop\роспотребнадзор\Новая папка\IMG-20220120-WA0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785794"/>
            <a:ext cx="4500594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95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3456384" cy="2246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Организация исследовательской  и опытно-экспериментальной  деятельности  непосредственно связана с организацией  труда детей в природе.</a:t>
            </a:r>
          </a:p>
        </p:txBody>
      </p:sp>
      <p:pic>
        <p:nvPicPr>
          <p:cNvPr id="1026" name="Picture 2" descr="C:\Users\USER\Desktop\фото для презентации\DSC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992555" cy="33123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USER\Desktop\вся работа, все папки\фото\1470797365791_1470570417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14290"/>
            <a:ext cx="3913057" cy="27106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C:\Users\USER\Desktop\вся работа, все папки\фото\1573042390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928934"/>
            <a:ext cx="3571900" cy="360063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0414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1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20155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целью укрепления физического здоровья детей </a:t>
            </a:r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детского сада помимо спортивной площадки, оборудованы дорожки здоровья, на которых представлены разные по форме и структуре поверхности материалы: шишки, песок, различные камешки и другой материал, прежде всего, природный. Подобные дорожки обеспечивают эффективный массаж стоп и закаливание. </a:t>
            </a:r>
          </a:p>
        </p:txBody>
      </p:sp>
      <p:pic>
        <p:nvPicPr>
          <p:cNvPr id="2050" name="Picture 2" descr="C:\Users\USER\Desktop\вся работа, все папки\фото\157304239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675828" cy="42047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USER\Desktop\фото для презентации\IMG_20210716_10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453002" cy="33397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для презентации\SAM_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2852"/>
            <a:ext cx="4175894" cy="34301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6" name="Picture 4" descr="C:\Users\USER\Desktop\фото для презентации\IMG_20210623_095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3357586" cy="34290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C:\Users\Валентина Владимиров\Desktop\роспотребнадзор\Новая папка\IMG-20220120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357718" cy="635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31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624736" cy="1938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зимнее время спортивные зоны на участке детского сада преображаются: дорожки здоровья превращаются в ледяные и используются для скольжения детей; по территории прокладывается детская лыжня; выстраиваются снежные крепости для проведения спортивных забав и развлечений;</a:t>
            </a:r>
          </a:p>
        </p:txBody>
      </p:sp>
      <p:pic>
        <p:nvPicPr>
          <p:cNvPr id="4098" name="Picture 2" descr="C:\Users\USER\Desktop\фото для презентации\IMG_20200120_112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104456" cy="3600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9" name="Picture 3" descr="C:\Users\USER\Desktop\фото для презентации\SAM_2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648" y="2276872"/>
            <a:ext cx="4704522" cy="352839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799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12362"/>
            <a:ext cx="7560840" cy="20313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Налаживанию социально-коммуникативных взаимоотношений способствуют  игры направленные на  развитие эмпатии,  чувства товарищества.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Атрибуты сюжетно-ролевых игр,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аличие  игрового оборудования для совместных игр, а также  игр с учетом гендерной  направленности формируют у детей коммуникативные  умения, осознание  своей принадлежности к  социуму и своей роли в коллективе.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для презентации\IMG_20210624_163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4512501" cy="33843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C:\Users\USER\Desktop\фото для презентации\20140808_10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684917" cy="276368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31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60648"/>
            <a:ext cx="6286544" cy="8640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Уголок уединения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268760"/>
            <a:ext cx="4392488" cy="1200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организации спокойного отдыха, а также с целью восстановления психологического комфорта детей оборудуется «тихий уголок». </a:t>
            </a:r>
          </a:p>
        </p:txBody>
      </p:sp>
      <p:pic>
        <p:nvPicPr>
          <p:cNvPr id="6146" name="Picture 2" descr="C:\Users\USER\Desktop\фото для презентации\IMG-20210704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3929091" cy="43577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Users\ACBB~1\AppData\Local\Temp\Rar$DIa0.345\IMG-20220127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71744"/>
            <a:ext cx="4643470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4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Прямоугольник 1"/>
          <p:cNvSpPr>
            <a:spLocks noGrp="1" noChangeArrowheads="1"/>
          </p:cNvSpPr>
          <p:nvPr>
            <p:ph type="body" idx="4294967295"/>
          </p:nvPr>
        </p:nvSpPr>
        <p:spPr>
          <a:xfrm>
            <a:off x="1192213" y="238990"/>
            <a:ext cx="7737470" cy="22076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        </a:t>
            </a:r>
            <a:r>
              <a:rPr lang="ru-RU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Общая и четкая работа с общественным родительским комитетом и групповыми родительскими комитетами  дала возможность улучшить материальную базу дошкольного учреждения.</a:t>
            </a:r>
          </a:p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B0F0"/>
                </a:solidFill>
                <a:cs typeface="Arial" charset="0"/>
              </a:rPr>
              <a:t>      </a:t>
            </a:r>
            <a:r>
              <a:rPr lang="ru-RU" sz="2000" b="1" i="1" u="sng" dirty="0" smtClean="0">
                <a:solidFill>
                  <a:srgbClr val="00B0F0"/>
                </a:solidFill>
                <a:cs typeface="Arial" charset="0"/>
              </a:rPr>
              <a:t>Силами  родителей было сделано:</a:t>
            </a:r>
            <a:endParaRPr lang="ru-RU" sz="2000" b="1" i="1" u="sng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ремонт и  покраска игрового  надворного  оборудования;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благоустройство территории  дошкольного  учреждения.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1800" b="1" dirty="0" smtClean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ru-RU" sz="24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ru-RU" sz="2400" b="1" dirty="0" smtClean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ru-RU" sz="1400" b="1" dirty="0" smtClean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86022" name="Picture 128" descr="solnyishk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9065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\Desktop\фото для презентации\IMG_20210713_14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320480" cy="35103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C:\Users\USER\Desktop\вся работа, все папки\фото сад\фото2016-2017\SAM_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66" y="2924944"/>
            <a:ext cx="4512501" cy="33843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Прямоугольник 9"/>
          <p:cNvSpPr>
            <a:spLocks noChangeArrowheads="1"/>
          </p:cNvSpPr>
          <p:nvPr/>
        </p:nvSpPr>
        <p:spPr bwMode="auto">
          <a:xfrm>
            <a:off x="900113" y="1052513"/>
            <a:ext cx="5473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ВНИМАНИЕ</a:t>
            </a:r>
          </a:p>
        </p:txBody>
      </p:sp>
      <p:pic>
        <p:nvPicPr>
          <p:cNvPr id="96258" name="Рисунок 11" descr="4.jpg"/>
          <p:cNvPicPr>
            <a:picLocks noGrp="1" noChangeAspect="1"/>
          </p:cNvPicPr>
          <p:nvPr>
            <p:ph type="title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500438"/>
            <a:ext cx="2952750" cy="2808287"/>
          </a:xfrm>
        </p:spPr>
      </p:pic>
      <p:sp>
        <p:nvSpPr>
          <p:cNvPr id="98313" name="Прямоугольник 8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5113"/>
            <a:ext cx="6624638" cy="21605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5400" b="1" i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СПАСИБО</a:t>
            </a:r>
            <a:endParaRPr lang="ru-RU" sz="5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наши фото\мама фото\IMG_20210709_102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2936"/>
            <a:ext cx="5004048" cy="37530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128" descr="solnyishk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0"/>
            <a:ext cx="32369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0"/>
            <a:ext cx="8064896" cy="185736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      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среда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учреждения, в соответствии с требованиями ГОС ДО, должна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обеспечивать максимальную реализацию образовательного потенциала пространства не только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помещений детского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сада и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групповых комнат,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территории дошкольного участка предназначенной для  организации прогулки детей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(прогулочного участка)</a:t>
            </a:r>
          </a:p>
        </p:txBody>
      </p:sp>
      <p:pic>
        <p:nvPicPr>
          <p:cNvPr id="1027" name="Picture 3" descr="C:\Users\Валентина Владимиров\Desktop\роспотребнадзор\Новая папка\IMG-20220120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500858" cy="4429156"/>
          </a:xfrm>
          <a:prstGeom prst="rect">
            <a:avLst/>
          </a:prstGeom>
          <a:noFill/>
        </p:spPr>
      </p:pic>
      <p:pic>
        <p:nvPicPr>
          <p:cNvPr id="7" name="Picture 128" descr="solnyishk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19065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07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827584" y="0"/>
            <a:ext cx="7744944" cy="156966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Пространственная среда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прогулочного участка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включает в себя 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пространств, в которой должны прослеживаться определенные направления и образовательные области, указанные в  образовательной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программе ДО, разработанной коллективом на основании основной общеобразовательной программы «От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рождения до школы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Н.Е.Вераксы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лентина Владимиров\Desktop\роспотребнадзор\Новая папка\IMG-20220120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500594" cy="3714776"/>
          </a:xfrm>
          <a:prstGeom prst="rect">
            <a:avLst/>
          </a:prstGeom>
          <a:noFill/>
        </p:spPr>
      </p:pic>
      <p:pic>
        <p:nvPicPr>
          <p:cNvPr id="2051" name="Picture 3" descr="C:\Users\Валентина Владимиров\Desktop\роспотребнадзор\Новая папка\IMG-20220120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29090" cy="3500462"/>
          </a:xfrm>
          <a:prstGeom prst="rect">
            <a:avLst/>
          </a:prstGeom>
          <a:noFill/>
        </p:spPr>
      </p:pic>
      <p:pic>
        <p:nvPicPr>
          <p:cNvPr id="7" name="Picture 128" descr="solnyishk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00174"/>
            <a:ext cx="19065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Предметно пространственная развивающая (ППР)среда  должна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предоставлять возможности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всестороннего развития ребенка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3545529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859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6632"/>
            <a:ext cx="7920880" cy="24006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Предметно  – пространственная  среда проектируется на основе:</a:t>
            </a:r>
          </a:p>
          <a:p>
            <a:pPr algn="just"/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реализуемой в детском саду образовательной программы и программы развития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- требований нормативных документов (соблюдений требований  санитарного законодательства и безопасности);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имеющихся условий, предпочтений, уровня развития детей;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общих принципов построения предметно пространственного окружения детей дошкольного учреждения. </a:t>
            </a:r>
          </a:p>
        </p:txBody>
      </p:sp>
      <p:pic>
        <p:nvPicPr>
          <p:cNvPr id="5" name="Picture 2" descr="C:\Users\USER\Desktop\фото для презентации\IMG_20200120_112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3772979" cy="34552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ACBB~1\AppData\Local\Temp\Rar$DIa0.675\IMG-20220127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57190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02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214290"/>
            <a:ext cx="7848872" cy="1631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создании развивающей среды на участке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нашего дошкольного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учреждения,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важнейший компонент активно используется природная составляющая участка, поэтому подобная среда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рассматривается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эколого-развивающий комплекс. </a:t>
            </a:r>
          </a:p>
        </p:txBody>
      </p:sp>
      <p:pic>
        <p:nvPicPr>
          <p:cNvPr id="5122" name="Picture 2" descr="C:\Users\USER\Desktop\фото для презентации\20140804_113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20888"/>
            <a:ext cx="4704522" cy="38884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C:\Users\Валентина Владимиров\Desktop\роспотребнадзор\Новая папка\IMG-20220120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378621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353425" cy="25257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Эколого-развивающий комплекс МБДОУ № 41 пос.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решать следующие воспитательно-образовательные задачи:</a:t>
            </a:r>
            <a:b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формировать начала экологического сознания у детей дошкольного возраста; </a:t>
            </a:r>
            <a:b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сохранять и укреплять их физическое и психическое здоровье; активно развивать познавательные интересы дошкольников, стимулируя интеллектуальное развитие детей; </a:t>
            </a:r>
            <a:b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формировать интерес к эстетической стороне окружающей действительности, развивать детское творчество; </a:t>
            </a:r>
            <a:b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формировать умения и навыки организации совместной деятельности и др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для презентации\Photo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357586" cy="38576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C:\Users\USER\Desktop\фото для презентации\20140707_115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7496"/>
            <a:ext cx="4512501" cy="38118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7554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основе создания эколого-развивающего комплекса на участке детского сада лежат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принципы: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принцип интеграции образовательных областей;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принцип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полифункциональности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зон, предусматривающий разнообразное использование различных составляющих эколого-развивающего комплекса;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 принцип информативности (насыщенности), предусматривающий разнообразие тематики материалов и оборудования среды;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4) принцип педагогической целесообразности, позволяющий предусмотреть необходимость и достаточность наполнения эколого-развивающего комплекса, а также обеспечить возможность самовыражения воспитанников, индивидуальную комфортность и эмоциональное благополучие каждого ребенка;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5) принцип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трансформируемости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обеспечивающий возможность изменений эколого-развивающего комплекса, позволяющих по ситуации вынести на первый план ту или иную функцию зоны;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6) принцип активности детей в создании и трансформации эколого-развивающего комплекса. </a:t>
            </a:r>
          </a:p>
        </p:txBody>
      </p:sp>
    </p:spTree>
    <p:extLst>
      <p:ext uri="{BB962C8B-B14F-4D97-AF65-F5344CB8AC3E}">
        <p14:creationId xmlns="" xmlns:p14="http://schemas.microsoft.com/office/powerpoint/2010/main" val="16042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33348"/>
            <a:ext cx="7097442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№41 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территория дошкольного учреждения позволяет  создать  необходимые  условия  для  функционирования подобного эколого-развивающего комплекса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128" descr="solnyishk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1763688" cy="164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фото для презентации\DSC_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14620"/>
            <a:ext cx="4320480" cy="35004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C:\Users\USER\Desktop\фото для презентации\IMG_20210731_10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43050"/>
            <a:ext cx="3786214" cy="26432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3" descr="C:\Users\USER\Desktop\фото для презентации\DSC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78823"/>
            <a:ext cx="3429024" cy="257917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5323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564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Предметно пространственная развивающая (ППР)среда  должна предоставлять возможности для всестороннего развития ребенка </vt:lpstr>
      <vt:lpstr>Слайд 5</vt:lpstr>
      <vt:lpstr>Слайд 6</vt:lpstr>
      <vt:lpstr>Эколого-развивающий комплекс МБДОУ № 41 пос. Санболи позволяет решать следующие воспитательно-образовательные задачи: - формировать начала экологического сознания у детей дошкольного возраста;  - сохранять и укреплять их физическое и психическое здоровье; активно развивать познавательные интересы дошкольников, стимулируя интеллектуальное развитие детей;  - формировать интерес к эстетической стороне окружающей действительности, развивать детское творчество;  - формировать умения и навыки организации совместной деятельности и др.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Уголок уединения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Валентина Владимиров</cp:lastModifiedBy>
  <cp:revision>210</cp:revision>
  <cp:lastPrinted>2018-08-23T20:42:30Z</cp:lastPrinted>
  <dcterms:created xsi:type="dcterms:W3CDTF">2012-08-01T11:30:26Z</dcterms:created>
  <dcterms:modified xsi:type="dcterms:W3CDTF">2022-01-28T05:37:16Z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